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38" r:id="rId2"/>
    <p:sldId id="439" r:id="rId3"/>
    <p:sldId id="364" r:id="rId4"/>
    <p:sldId id="366" r:id="rId5"/>
    <p:sldId id="442" r:id="rId6"/>
    <p:sldId id="443" r:id="rId7"/>
    <p:sldId id="444" r:id="rId8"/>
    <p:sldId id="3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25" d="100"/>
          <a:sy n="125" d="100"/>
        </p:scale>
        <p:origin x="5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B3D94-BEFC-A1BC-AC8B-5040F78628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BCC442-7D84-A11A-920A-F0C5F4EF60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2763BC-11D6-EF74-8333-0C60BB1423A7}"/>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F1B7B897-75BF-C853-E569-B625847DB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FAB70-A208-38E4-3692-EC1FF783A149}"/>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25833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58135-7A8B-3A60-2BC6-388337FF5A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DDD0C9-D09C-4304-46AB-8E37713011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33DEA-53B4-2895-93B7-7A253884307B}"/>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8B9E5878-63B3-7AD7-F863-E1F63783B4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920858-7A8B-F7C7-D583-E265FBCF63F5}"/>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61113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76C09E-94B4-6E35-84E5-1EDA7905F5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9933EB-1ABD-1C39-2381-3A91F01D09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4B061-B70D-F775-1B11-C659569FE194}"/>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B68600BE-51DA-19A4-98D4-358399AC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E9B2DC-B6AA-277F-36AD-A5875FE76537}"/>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3507571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ne Column text - light">
    <p:spTree>
      <p:nvGrpSpPr>
        <p:cNvPr id="1" name=""/>
        <p:cNvGrpSpPr/>
        <p:nvPr/>
      </p:nvGrpSpPr>
      <p:grpSpPr>
        <a:xfrm>
          <a:off x="0" y="0"/>
          <a:ext cx="0" cy="0"/>
          <a:chOff x="0" y="0"/>
          <a:chExt cx="0" cy="0"/>
        </a:xfrm>
      </p:grpSpPr>
      <p:sp>
        <p:nvSpPr>
          <p:cNvPr id="8" name="Title 1"/>
          <p:cNvSpPr>
            <a:spLocks noGrp="1"/>
          </p:cNvSpPr>
          <p:nvPr>
            <p:ph type="title"/>
          </p:nvPr>
        </p:nvSpPr>
        <p:spPr>
          <a:xfrm>
            <a:off x="714491" y="536124"/>
            <a:ext cx="10987289" cy="1155288"/>
          </a:xfrm>
          <a:prstGeom prst="rect">
            <a:avLst/>
          </a:prstGeom>
        </p:spPr>
        <p:txBody>
          <a:bodyPr bIns="0" anchor="t" anchorCtr="0"/>
          <a:lstStyle>
            <a:lvl1pPr algn="l">
              <a:lnSpc>
                <a:spcPts val="3870"/>
              </a:lnSpc>
              <a:defRPr sz="3870" b="1" cap="all" spc="-77" baseline="0">
                <a:solidFill>
                  <a:srgbClr val="6C0421"/>
                </a:solidFill>
                <a:latin typeface="Arial"/>
                <a:cs typeface="Arial"/>
              </a:defRPr>
            </a:lvl1pPr>
          </a:lstStyle>
          <a:p>
            <a:r>
              <a:rPr lang="en-US" dirty="0"/>
              <a:t>Click to edit Master title style</a:t>
            </a:r>
          </a:p>
        </p:txBody>
      </p:sp>
      <p:pic>
        <p:nvPicPr>
          <p:cNvPr id="10"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80400" y="6056039"/>
            <a:ext cx="1140005" cy="495651"/>
          </a:xfrm>
          <a:prstGeom prst="rect">
            <a:avLst/>
          </a:prstGeom>
          <a:noFill/>
          <a:ln w="9525">
            <a:noFill/>
            <a:miter lim="800000"/>
            <a:headEnd/>
            <a:tailEnd/>
          </a:ln>
        </p:spPr>
      </p:pic>
      <p:cxnSp>
        <p:nvCxnSpPr>
          <p:cNvPr id="13" name="Straight Connector 12"/>
          <p:cNvCxnSpPr/>
          <p:nvPr userDrawn="1"/>
        </p:nvCxnSpPr>
        <p:spPr>
          <a:xfrm>
            <a:off x="829154" y="6280384"/>
            <a:ext cx="9248331"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3"/>
          <p:cNvSpPr>
            <a:spLocks noGrp="1"/>
          </p:cNvSpPr>
          <p:nvPr>
            <p:ph sz="half" idx="15"/>
          </p:nvPr>
        </p:nvSpPr>
        <p:spPr>
          <a:xfrm>
            <a:off x="714493" y="2068569"/>
            <a:ext cx="10868726" cy="3868578"/>
          </a:xfrm>
          <a:prstGeom prst="rect">
            <a:avLst/>
          </a:prstGeom>
        </p:spPr>
        <p:txBody>
          <a:bodyPr anchor="t" anchorCtr="0"/>
          <a:lstStyle>
            <a:lvl1pPr marL="0" marR="0" indent="0" algn="l" defTabSz="456839" rtl="0" eaLnBrk="1" fontAlgn="base" latinLnBrk="0" hangingPunct="1">
              <a:lnSpc>
                <a:spcPts val="2814"/>
              </a:lnSpc>
              <a:spcBef>
                <a:spcPts val="0"/>
              </a:spcBef>
              <a:spcAft>
                <a:spcPts val="844"/>
              </a:spcAft>
              <a:buClrTx/>
              <a:buSzTx/>
              <a:buFont typeface="Arial" charset="0"/>
              <a:buNone/>
              <a:tabLst/>
              <a:defRPr sz="1970" b="1" i="0" cap="none" spc="-49">
                <a:solidFill>
                  <a:schemeClr val="accent4">
                    <a:lumMod val="50000"/>
                    <a:lumOff val="50000"/>
                  </a:schemeClr>
                </a:solidFill>
                <a:latin typeface="Arial"/>
                <a:cs typeface="Arial"/>
              </a:defRPr>
            </a:lvl1pPr>
            <a:lvl2pPr marL="0" indent="0">
              <a:lnSpc>
                <a:spcPts val="2814"/>
              </a:lnSpc>
              <a:spcBef>
                <a:spcPts val="0"/>
              </a:spcBef>
              <a:spcAft>
                <a:spcPts val="422"/>
              </a:spcAft>
              <a:buFontTx/>
              <a:buNone/>
              <a:defRPr sz="1970" b="0" i="0" spc="-49">
                <a:solidFill>
                  <a:srgbClr val="504C4C"/>
                </a:solidFill>
                <a:latin typeface="Arial"/>
                <a:cs typeface="Arial"/>
              </a:defRPr>
            </a:lvl2pPr>
            <a:lvl3pPr marL="691402" indent="-191001">
              <a:lnSpc>
                <a:spcPts val="2814"/>
              </a:lnSpc>
              <a:spcBef>
                <a:spcPts val="0"/>
              </a:spcBef>
              <a:spcAft>
                <a:spcPts val="422"/>
              </a:spcAft>
              <a:buSzPct val="92000"/>
              <a:buFont typeface="Arial"/>
              <a:buChar char="•"/>
              <a:defRPr sz="1970" spc="-49">
                <a:solidFill>
                  <a:srgbClr val="504C4C"/>
                </a:solidFill>
                <a:latin typeface="Arial"/>
                <a:cs typeface="Arial"/>
              </a:defRPr>
            </a:lvl3pPr>
            <a:lvl4pPr marL="941602" indent="-178714">
              <a:lnSpc>
                <a:spcPts val="2814"/>
              </a:lnSpc>
              <a:spcBef>
                <a:spcPts val="0"/>
              </a:spcBef>
              <a:spcAft>
                <a:spcPts val="422"/>
              </a:spcAft>
              <a:defRPr sz="1970" spc="-49">
                <a:solidFill>
                  <a:srgbClr val="504C4C"/>
                </a:solidFill>
                <a:latin typeface="Arial"/>
                <a:cs typeface="Arial"/>
              </a:defRPr>
            </a:lvl4pPr>
            <a:lvl5pPr marL="1263288" indent="-250200">
              <a:lnSpc>
                <a:spcPts val="2814"/>
              </a:lnSpc>
              <a:spcBef>
                <a:spcPts val="0"/>
              </a:spcBef>
              <a:spcAft>
                <a:spcPts val="422"/>
              </a:spcAft>
              <a:defRPr sz="1970" spc="-49">
                <a:solidFill>
                  <a:srgbClr val="504C4C"/>
                </a:solidFill>
                <a:latin typeface="Arial"/>
                <a:cs typeface="Arial"/>
              </a:defRPr>
            </a:lvl5pPr>
            <a:lvl6pPr>
              <a:defRPr sz="1618"/>
            </a:lvl6pPr>
            <a:lvl7pPr>
              <a:defRPr sz="1618"/>
            </a:lvl7pPr>
            <a:lvl8pPr>
              <a:defRPr sz="1618"/>
            </a:lvl8pPr>
            <a:lvl9pPr>
              <a:defRPr sz="1618"/>
            </a:lvl9pPr>
          </a:lstStyle>
          <a:p>
            <a:pPr marL="0" marR="0" lvl="0" indent="0" algn="l" defTabSz="456839" rtl="0" eaLnBrk="1" fontAlgn="base" latinLnBrk="0" hangingPunct="1">
              <a:lnSpc>
                <a:spcPts val="2814"/>
              </a:lnSpc>
              <a:spcBef>
                <a:spcPts val="0"/>
              </a:spcBef>
              <a:spcAft>
                <a:spcPts val="844"/>
              </a:spcAft>
              <a:buClrTx/>
              <a:buSzTx/>
              <a:buFont typeface="Arial" charset="0"/>
              <a:buNone/>
              <a:tabLst/>
              <a:defRPr/>
            </a:pPr>
            <a:r>
              <a:rPr lang="en-US" dirty="0"/>
              <a:t>Click to edit Master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p:nvPr>
        </p:nvSpPr>
        <p:spPr>
          <a:xfrm>
            <a:off x="826098" y="6341237"/>
            <a:ext cx="7204878" cy="274751"/>
          </a:xfrm>
          <a:prstGeom prst="rect">
            <a:avLst/>
          </a:prstGeom>
        </p:spPr>
        <p:txBody>
          <a:bodyPr vert="horz" lIns="0" tIns="0" rIns="0" bIns="0" anchor="ctr" anchorCtr="0"/>
          <a:lstStyle>
            <a:lvl1pPr marL="0" indent="0" algn="l">
              <a:lnSpc>
                <a:spcPct val="150000"/>
              </a:lnSpc>
              <a:buNone/>
              <a:defRPr sz="844" b="0" i="0" cap="all" spc="70" baseline="0">
                <a:solidFill>
                  <a:srgbClr val="363837"/>
                </a:solidFill>
              </a:defRPr>
            </a:lvl1pPr>
          </a:lstStyle>
          <a:p>
            <a:pPr lvl="0"/>
            <a:r>
              <a:rPr lang="en-US" dirty="0"/>
              <a:t>Click to edit Master text style</a:t>
            </a:r>
          </a:p>
        </p:txBody>
      </p:sp>
      <p:sp>
        <p:nvSpPr>
          <p:cNvPr id="15" name="Text Placeholder 2"/>
          <p:cNvSpPr>
            <a:spLocks noGrp="1"/>
          </p:cNvSpPr>
          <p:nvPr>
            <p:ph type="body" sz="quarter" idx="17" hasCustomPrompt="1"/>
          </p:nvPr>
        </p:nvSpPr>
        <p:spPr>
          <a:xfrm>
            <a:off x="8030976" y="6350073"/>
            <a:ext cx="2046509" cy="325488"/>
          </a:xfrm>
          <a:prstGeom prst="rect">
            <a:avLst/>
          </a:prstGeom>
        </p:spPr>
        <p:txBody>
          <a:bodyPr vert="horz" lIns="0" tIns="0" rIns="0" bIns="0" anchor="ctr" anchorCtr="0"/>
          <a:lstStyle>
            <a:lvl1pPr marL="0" indent="0" algn="r">
              <a:lnSpc>
                <a:spcPct val="100000"/>
              </a:lnSpc>
              <a:spcBef>
                <a:spcPts val="0"/>
              </a:spcBef>
              <a:buNone/>
              <a:defRPr sz="704" b="0" i="0" kern="0" cap="none" spc="35" baseline="0">
                <a:solidFill>
                  <a:srgbClr val="363837"/>
                </a:solidFill>
              </a:defRPr>
            </a:lvl1pPr>
          </a:lstStyle>
          <a:p>
            <a:pPr lvl="0"/>
            <a:r>
              <a:rPr lang="en-US" dirty="0" err="1"/>
              <a:t>www.mun.ca</a:t>
            </a:r>
            <a:endParaRPr lang="en-US" dirty="0"/>
          </a:p>
        </p:txBody>
      </p:sp>
    </p:spTree>
    <p:extLst>
      <p:ext uri="{BB962C8B-B14F-4D97-AF65-F5344CB8AC3E}">
        <p14:creationId xmlns:p14="http://schemas.microsoft.com/office/powerpoint/2010/main" val="320228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92EC3-9C04-6B1E-4346-D9726274E7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ED17DF-D41D-F3D8-1A54-0BF970D87D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03934F-FD33-28DD-3434-F427DC07BB96}"/>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C5251F51-8C20-FC79-F335-DCF972660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213A75-680F-02AB-C7F2-DFFB3FC6A5D3}"/>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24565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8CC9-B485-D782-3B9B-A8DF9B67B9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64AE54-37E9-FE6D-69C5-207C7D111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2DCB12-ACD2-F84F-CC19-A2A6D2B7D4C4}"/>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6171378D-7F9A-ED53-82B9-9CD64BAFF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5A274-57D5-B326-8250-05208E8789BD}"/>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3738416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CD0E5-0629-4F83-DE75-9A8AF95779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03FC4E-2CC6-EEC3-1627-F3D5810956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B5B50F-E393-B362-8D8C-33F652703F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604BAB-740E-30FB-0C44-F97936CC9402}"/>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6" name="Footer Placeholder 5">
            <a:extLst>
              <a:ext uri="{FF2B5EF4-FFF2-40B4-BE49-F238E27FC236}">
                <a16:creationId xmlns:a16="http://schemas.microsoft.com/office/drawing/2014/main" id="{47DFD99D-1E9D-08DA-130B-395376A141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40AB19-AE4A-8546-1E9E-669976568427}"/>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371988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1DB89-48D2-D03E-03F1-817D6542E6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5890A5-12CB-C3DC-747B-7E954A0C2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B441DA-7B35-900B-1A6D-C8BC272F77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1FC929-E7EF-575C-83CB-F7AF5CCDDF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05BEED-3C38-84AB-3B8B-04F77D0ABF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3F91A3-066E-5C77-780F-2C3BA687F298}"/>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8" name="Footer Placeholder 7">
            <a:extLst>
              <a:ext uri="{FF2B5EF4-FFF2-40B4-BE49-F238E27FC236}">
                <a16:creationId xmlns:a16="http://schemas.microsoft.com/office/drawing/2014/main" id="{3C433FF1-242E-410B-62BC-36E9859894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5B9DE0-31DC-2A5D-7DD7-5B58777A659F}"/>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62909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5EF8D-186A-B8A0-D5CC-99EBFC3B54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013BB5-7C82-3F8A-6E72-EC23FBA85D75}"/>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4" name="Footer Placeholder 3">
            <a:extLst>
              <a:ext uri="{FF2B5EF4-FFF2-40B4-BE49-F238E27FC236}">
                <a16:creationId xmlns:a16="http://schemas.microsoft.com/office/drawing/2014/main" id="{7B7D5CAF-BF10-CFD0-46C9-EC8BC3EDFC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A80D93-C372-E2FD-AA00-F442C2B9B033}"/>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258964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62624-CDB6-3371-7954-B0C979724F90}"/>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3" name="Footer Placeholder 2">
            <a:extLst>
              <a:ext uri="{FF2B5EF4-FFF2-40B4-BE49-F238E27FC236}">
                <a16:creationId xmlns:a16="http://schemas.microsoft.com/office/drawing/2014/main" id="{21003373-3E88-2449-E289-2F3CE6D303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68739E-0256-023A-7029-3E889ABFA046}"/>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182321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02A1-A2BD-C4C7-B979-EFDB85662F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753490-08A0-7184-0B22-946EB6CA0D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292626-671D-CD0A-B947-C9388DF73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1175C-4886-FE66-3EF6-9D089D8BEAA0}"/>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6" name="Footer Placeholder 5">
            <a:extLst>
              <a:ext uri="{FF2B5EF4-FFF2-40B4-BE49-F238E27FC236}">
                <a16:creationId xmlns:a16="http://schemas.microsoft.com/office/drawing/2014/main" id="{97FFDE81-A275-2BC4-443B-F2E081B71C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56D414-9262-FF2A-A4D8-4EE585DD2E55}"/>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73055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8BFC-0694-BF64-3C07-BA19A9361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EE4C4B-DCC6-953E-9D2B-EB061DE9E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CFF6D3-5964-97E8-2FD4-7FD79574D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57645-7B5D-7193-BE84-71157D4B478E}"/>
              </a:ext>
            </a:extLst>
          </p:cNvPr>
          <p:cNvSpPr>
            <a:spLocks noGrp="1"/>
          </p:cNvSpPr>
          <p:nvPr>
            <p:ph type="dt" sz="half" idx="10"/>
          </p:nvPr>
        </p:nvSpPr>
        <p:spPr/>
        <p:txBody>
          <a:bodyPr/>
          <a:lstStyle/>
          <a:p>
            <a:fld id="{198FE510-F683-CF48-ACD1-D1A9DBE2F51E}" type="datetimeFigureOut">
              <a:rPr lang="en-US" smtClean="0"/>
              <a:t>6/10/24</a:t>
            </a:fld>
            <a:endParaRPr lang="en-US"/>
          </a:p>
        </p:txBody>
      </p:sp>
      <p:sp>
        <p:nvSpPr>
          <p:cNvPr id="6" name="Footer Placeholder 5">
            <a:extLst>
              <a:ext uri="{FF2B5EF4-FFF2-40B4-BE49-F238E27FC236}">
                <a16:creationId xmlns:a16="http://schemas.microsoft.com/office/drawing/2014/main" id="{82E67D49-D552-2FF4-661E-0AA8DE30CA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420F09-595E-F646-DFBF-5FC2B34A5D01}"/>
              </a:ext>
            </a:extLst>
          </p:cNvPr>
          <p:cNvSpPr>
            <a:spLocks noGrp="1"/>
          </p:cNvSpPr>
          <p:nvPr>
            <p:ph type="sldNum" sz="quarter" idx="12"/>
          </p:nvPr>
        </p:nvSpPr>
        <p:spPr/>
        <p:txBody>
          <a:bodyPr/>
          <a:lstStyle/>
          <a:p>
            <a:fld id="{7CB5EEAD-F9F4-5C45-B9BD-BF8F68783F47}" type="slidenum">
              <a:rPr lang="en-US" smtClean="0"/>
              <a:t>‹#›</a:t>
            </a:fld>
            <a:endParaRPr lang="en-US"/>
          </a:p>
        </p:txBody>
      </p:sp>
    </p:spTree>
    <p:extLst>
      <p:ext uri="{BB962C8B-B14F-4D97-AF65-F5344CB8AC3E}">
        <p14:creationId xmlns:p14="http://schemas.microsoft.com/office/powerpoint/2010/main" val="418700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2F185-0466-5A26-BDEC-580768D0C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A6569F-2A8D-C287-DF66-ACD29AF895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1F9863-E829-F1D9-9B71-B2F434D2F5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FE510-F683-CF48-ACD1-D1A9DBE2F51E}" type="datetimeFigureOut">
              <a:rPr lang="en-US" smtClean="0"/>
              <a:t>6/10/24</a:t>
            </a:fld>
            <a:endParaRPr lang="en-US"/>
          </a:p>
        </p:txBody>
      </p:sp>
      <p:sp>
        <p:nvSpPr>
          <p:cNvPr id="5" name="Footer Placeholder 4">
            <a:extLst>
              <a:ext uri="{FF2B5EF4-FFF2-40B4-BE49-F238E27FC236}">
                <a16:creationId xmlns:a16="http://schemas.microsoft.com/office/drawing/2014/main" id="{5140BCF6-B103-9E26-D712-84B6353E2B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31B322-972C-D3F4-BB07-0FA2AAF1F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5EEAD-F9F4-5C45-B9BD-BF8F68783F47}" type="slidenum">
              <a:rPr lang="en-US" smtClean="0"/>
              <a:t>‹#›</a:t>
            </a:fld>
            <a:endParaRPr lang="en-US"/>
          </a:p>
        </p:txBody>
      </p:sp>
    </p:spTree>
    <p:extLst>
      <p:ext uri="{BB962C8B-B14F-4D97-AF65-F5344CB8AC3E}">
        <p14:creationId xmlns:p14="http://schemas.microsoft.com/office/powerpoint/2010/main" val="1959805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un.ca/research/Indigenous/"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mun.ca/research/Indigenou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Research impacting indigenous groups (RIIG)</a:t>
            </a:r>
          </a:p>
        </p:txBody>
      </p:sp>
      <p:sp>
        <p:nvSpPr>
          <p:cNvPr id="10" name="Content Placeholder 9"/>
          <p:cNvSpPr>
            <a:spLocks noGrp="1"/>
          </p:cNvSpPr>
          <p:nvPr>
            <p:ph sz="half" idx="15"/>
          </p:nvPr>
        </p:nvSpPr>
        <p:spPr>
          <a:xfrm>
            <a:off x="2057733" y="1658842"/>
            <a:ext cx="8155860" cy="4236798"/>
          </a:xfrm>
        </p:spPr>
        <p:txBody>
          <a:bodyPr>
            <a:normAutofit lnSpcReduction="10000"/>
          </a:bodyPr>
          <a:lstStyle/>
          <a:p>
            <a:pPr lvl="1">
              <a:lnSpc>
                <a:spcPct val="100000"/>
              </a:lnSpc>
            </a:pPr>
            <a:r>
              <a:rPr lang="en-US" sz="1689" b="1" dirty="0"/>
              <a:t>All applications with RIIG must follow </a:t>
            </a:r>
            <a:r>
              <a:rPr lang="en-US" sz="1689" b="1" dirty="0">
                <a:hlinkClick r:id="rId2"/>
              </a:rPr>
              <a:t>Memorial’s RIIG policy</a:t>
            </a:r>
            <a:endParaRPr lang="en-US" sz="1689" b="1" dirty="0"/>
          </a:p>
          <a:p>
            <a:pPr lvl="1">
              <a:lnSpc>
                <a:spcPct val="100000"/>
              </a:lnSpc>
            </a:pPr>
            <a:r>
              <a:rPr lang="en-US" sz="1689" dirty="0"/>
              <a:t>Any form of research (both primary and secondary), regardless of discipline, that takes place on Indigenous land or uses Indigeneity as a category to recruit, gather or interpret data is Indigenous Research. For example:</a:t>
            </a:r>
          </a:p>
          <a:p>
            <a:pPr marL="321686" lvl="1" indent="-321686">
              <a:lnSpc>
                <a:spcPct val="100000"/>
              </a:lnSpc>
              <a:buFont typeface="Arial" panose="020B0604020202020204" pitchFamily="34" charset="0"/>
              <a:buChar char="•"/>
            </a:pPr>
            <a:r>
              <a:rPr lang="en-US" sz="1689" dirty="0"/>
              <a:t>research conducted on First Nations, Inuit or Métis lands in Canada and Indigenous lands worldwide;</a:t>
            </a:r>
          </a:p>
          <a:p>
            <a:pPr marL="321686" lvl="1" indent="-321686">
              <a:lnSpc>
                <a:spcPct val="100000"/>
              </a:lnSpc>
              <a:buFont typeface="Arial" panose="020B0604020202020204" pitchFamily="34" charset="0"/>
              <a:buChar char="•"/>
            </a:pPr>
            <a:r>
              <a:rPr lang="en-US" sz="1689" dirty="0"/>
              <a:t>recruitment criteria that include Indigenous identity as a factor for the entire study or for a subgroup in the study;</a:t>
            </a:r>
          </a:p>
          <a:p>
            <a:pPr marL="321686" lvl="1" indent="-321686">
              <a:lnSpc>
                <a:spcPct val="100000"/>
              </a:lnSpc>
              <a:buFont typeface="Arial" panose="020B0604020202020204" pitchFamily="34" charset="0"/>
              <a:buChar char="•"/>
            </a:pPr>
            <a:r>
              <a:rPr lang="en-US" sz="1689" dirty="0"/>
              <a:t>research that seeks input from participants regarding a community’s cultural heritage, artifacts, traditional knowledge or unique characteristics;</a:t>
            </a:r>
          </a:p>
          <a:p>
            <a:pPr marL="321686" lvl="1" indent="-321686">
              <a:lnSpc>
                <a:spcPct val="100000"/>
              </a:lnSpc>
              <a:buFont typeface="Arial" panose="020B0604020202020204" pitchFamily="34" charset="0"/>
              <a:buChar char="•"/>
            </a:pPr>
            <a:r>
              <a:rPr lang="en-US" sz="1689" dirty="0"/>
              <a:t>research in which Indigenous identity or membership in an Indigenous community is used as a variable for the purpose of analysis of the research data or in the creation of survey tools</a:t>
            </a:r>
          </a:p>
          <a:p>
            <a:pPr marL="321686" lvl="1" indent="-321686">
              <a:lnSpc>
                <a:spcPct val="100000"/>
              </a:lnSpc>
              <a:buFont typeface="Arial" panose="020B0604020202020204" pitchFamily="34" charset="0"/>
              <a:buChar char="•"/>
            </a:pPr>
            <a:r>
              <a:rPr lang="en-US" sz="1689" dirty="0"/>
              <a:t>interpretation of research results that will refer to Indigenous communities, peoples, language, history or culture.</a:t>
            </a:r>
          </a:p>
          <a:p>
            <a:pPr lvl="1">
              <a:lnSpc>
                <a:spcPct val="100000"/>
              </a:lnSpc>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234653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Research impacting indigenous groups (RIIG)</a:t>
            </a:r>
          </a:p>
        </p:txBody>
      </p:sp>
      <p:sp>
        <p:nvSpPr>
          <p:cNvPr id="10" name="Content Placeholder 9"/>
          <p:cNvSpPr>
            <a:spLocks noGrp="1"/>
          </p:cNvSpPr>
          <p:nvPr>
            <p:ph sz="half" idx="15"/>
          </p:nvPr>
        </p:nvSpPr>
        <p:spPr>
          <a:xfrm>
            <a:off x="2057733" y="1556724"/>
            <a:ext cx="8155860" cy="4236798"/>
          </a:xfrm>
        </p:spPr>
        <p:txBody>
          <a:bodyPr>
            <a:normAutofit fontScale="92500" lnSpcReduction="10000"/>
          </a:bodyPr>
          <a:lstStyle/>
          <a:p>
            <a:pPr lvl="1">
              <a:lnSpc>
                <a:spcPct val="100000"/>
              </a:lnSpc>
            </a:pPr>
            <a:r>
              <a:rPr lang="en-US" sz="1689" b="1" dirty="0"/>
              <a:t>All applications with RIIG must follow </a:t>
            </a:r>
            <a:r>
              <a:rPr lang="en-US" sz="1689" b="1" dirty="0">
                <a:hlinkClick r:id="rId2"/>
              </a:rPr>
              <a:t>Memorial’s RIIG policy</a:t>
            </a:r>
            <a:endParaRPr lang="en-US" sz="1689" b="1" dirty="0"/>
          </a:p>
          <a:p>
            <a:pPr lvl="1">
              <a:lnSpc>
                <a:spcPct val="100000"/>
              </a:lnSpc>
            </a:pPr>
            <a:r>
              <a:rPr lang="en-US" sz="1689" dirty="0"/>
              <a:t>Must have an AIP (Agreement in Principle – Concept Development Phase) in place. </a:t>
            </a:r>
          </a:p>
          <a:p>
            <a:pPr marL="241264" lvl="1" indent="-241264">
              <a:lnSpc>
                <a:spcPct val="100000"/>
              </a:lnSpc>
              <a:buFont typeface="Arial" panose="020B0604020202020204" pitchFamily="34" charset="0"/>
              <a:buChar char="•"/>
            </a:pPr>
            <a:r>
              <a:rPr lang="en-US" sz="1689" dirty="0"/>
              <a:t>First step in a longer engagement</a:t>
            </a:r>
          </a:p>
          <a:p>
            <a:pPr marL="241264" lvl="1" indent="-241264">
              <a:lnSpc>
                <a:spcPct val="100000"/>
              </a:lnSpc>
              <a:buFont typeface="Arial" panose="020B0604020202020204" pitchFamily="34" charset="0"/>
              <a:buChar char="•"/>
            </a:pPr>
            <a:r>
              <a:rPr lang="en-US" sz="1689" dirty="0"/>
              <a:t>Indicates that the principles, concepts, and premises of the research have been reviewed by appropriate representatives in an Indigenous group and the group agrees for the research to proceed to the next step (</a:t>
            </a:r>
            <a:r>
              <a:rPr lang="en-US" sz="1689" dirty="0" err="1"/>
              <a:t>eg</a:t>
            </a:r>
            <a:r>
              <a:rPr lang="en-US" sz="1689" dirty="0"/>
              <a:t>, submitting funding application, co-developing the research, moving to formal Indigenous Research Review, etc.)</a:t>
            </a:r>
          </a:p>
          <a:p>
            <a:pPr lvl="1">
              <a:lnSpc>
                <a:spcPct val="100000"/>
              </a:lnSpc>
            </a:pPr>
            <a:r>
              <a:rPr lang="en-US" sz="1689" dirty="0"/>
              <a:t>Evidence that  AIP has been obtained may be informal or formal and may take a variety of forms, including but not limited to:</a:t>
            </a:r>
          </a:p>
          <a:p>
            <a:pPr marL="321686" lvl="1" indent="-321686">
              <a:lnSpc>
                <a:spcPct val="100000"/>
              </a:lnSpc>
              <a:buFont typeface="Arial" panose="020B0604020202020204" pitchFamily="34" charset="0"/>
              <a:buChar char="•"/>
            </a:pPr>
            <a:r>
              <a:rPr lang="en-US" sz="1689" dirty="0"/>
              <a:t>A text from relevant leaders</a:t>
            </a:r>
          </a:p>
          <a:p>
            <a:pPr marL="321686" lvl="1" indent="-321686">
              <a:lnSpc>
                <a:spcPct val="100000"/>
              </a:lnSpc>
              <a:buFont typeface="Arial" panose="020B0604020202020204" pitchFamily="34" charset="0"/>
              <a:buChar char="•"/>
            </a:pPr>
            <a:r>
              <a:rPr lang="en-US" sz="1689" dirty="0"/>
              <a:t>A signature on a research agreement or form, collaboratively drafted</a:t>
            </a:r>
          </a:p>
          <a:p>
            <a:pPr marL="321686" lvl="1" indent="-321686">
              <a:lnSpc>
                <a:spcPct val="100000"/>
              </a:lnSpc>
              <a:buFont typeface="Arial" panose="020B0604020202020204" pitchFamily="34" charset="0"/>
              <a:buChar char="•"/>
            </a:pPr>
            <a:r>
              <a:rPr lang="en-US" sz="1689" dirty="0"/>
              <a:t>Formal co-investigator or collaboration status of Indigenous leader(s) or official representative</a:t>
            </a:r>
          </a:p>
          <a:p>
            <a:pPr marL="321686" lvl="1" indent="-321686">
              <a:lnSpc>
                <a:spcPct val="100000"/>
              </a:lnSpc>
              <a:buFont typeface="Arial" panose="020B0604020202020204" pitchFamily="34" charset="0"/>
              <a:buChar char="•"/>
            </a:pPr>
            <a:r>
              <a:rPr lang="en-US" sz="1689" dirty="0"/>
              <a:t>A formal letter of support</a:t>
            </a:r>
          </a:p>
          <a:p>
            <a:pPr marL="321686" lvl="1" indent="-321686">
              <a:lnSpc>
                <a:spcPct val="100000"/>
              </a:lnSpc>
              <a:buFont typeface="Arial" panose="020B0604020202020204" pitchFamily="34" charset="0"/>
              <a:buChar char="•"/>
            </a:pPr>
            <a:r>
              <a:rPr lang="en-US" sz="1689" dirty="0"/>
              <a:t>A phone call, email, or letter from an Indigenous Group leader or official representative</a:t>
            </a:r>
          </a:p>
          <a:p>
            <a:pPr marL="321686" lvl="1" indent="-321686">
              <a:lnSpc>
                <a:spcPct val="100000"/>
              </a:lnSpc>
              <a:buFont typeface="Arial" panose="020B0604020202020204" pitchFamily="34" charset="0"/>
              <a:buChar char="•"/>
            </a:pPr>
            <a:r>
              <a:rPr lang="en-US" sz="1689" dirty="0"/>
              <a:t>A document showing successful Research Review by the Indigenous Group</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514718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Research Impacting indigenous groups (RIIG)</a:t>
            </a:r>
          </a:p>
        </p:txBody>
      </p:sp>
      <p:sp>
        <p:nvSpPr>
          <p:cNvPr id="10" name="Content Placeholder 9"/>
          <p:cNvSpPr>
            <a:spLocks noGrp="1"/>
          </p:cNvSpPr>
          <p:nvPr>
            <p:ph sz="half" idx="15"/>
          </p:nvPr>
        </p:nvSpPr>
        <p:spPr>
          <a:xfrm>
            <a:off x="2057733" y="1658842"/>
            <a:ext cx="8155860" cy="4236798"/>
          </a:xfrm>
        </p:spPr>
        <p:txBody>
          <a:bodyPr/>
          <a:lstStyle/>
          <a:p>
            <a:pPr lvl="1">
              <a:lnSpc>
                <a:spcPct val="110000"/>
              </a:lnSpc>
            </a:pPr>
            <a:r>
              <a:rPr lang="en-US" sz="1829" b="1" dirty="0"/>
              <a:t>Within your Banting application…</a:t>
            </a:r>
          </a:p>
          <a:p>
            <a:pPr marL="241264" lvl="1" indent="-241264">
              <a:lnSpc>
                <a:spcPct val="110000"/>
              </a:lnSpc>
              <a:buFont typeface="Arial" panose="020B0604020202020204" pitchFamily="34" charset="0"/>
              <a:buChar char="•"/>
            </a:pPr>
            <a:r>
              <a:rPr lang="en-US" sz="1829" dirty="0"/>
              <a:t>Key concepts that should be present in the proposal and substantiated within the supervisor’s statement (Indigenous or traditional knowledge; Reciprocity; Community; Respect, relevance and contribution)</a:t>
            </a:r>
          </a:p>
          <a:p>
            <a:pPr marL="241264" lvl="1" indent="-241264">
              <a:lnSpc>
                <a:spcPct val="110000"/>
              </a:lnSpc>
              <a:buFont typeface="Arial" panose="020B0604020202020204" pitchFamily="34" charset="0"/>
              <a:buChar char="•"/>
            </a:pPr>
            <a:r>
              <a:rPr lang="en-US" sz="1829" dirty="0"/>
              <a:t>Only applicable to Stage 2: Applicants proposing RIIG should include “This research respectfully involves and engages Indigenous communities” at the beginning of abstract and answer “yes” to the question:  “Does this application propose research involving Indigenous Peoples?”</a:t>
            </a:r>
          </a:p>
          <a:p>
            <a:pPr marL="932666" lvl="2" indent="-241264">
              <a:lnSpc>
                <a:spcPct val="110000"/>
              </a:lnSpc>
              <a:buFont typeface="Arial" panose="020B0604020202020204" pitchFamily="34" charset="0"/>
              <a:buChar char="•"/>
            </a:pPr>
            <a:r>
              <a:rPr lang="en-US" sz="1829" dirty="0"/>
              <a:t>Primary or secondary reader will have experience with RIIG</a:t>
            </a:r>
          </a:p>
          <a:p>
            <a:pPr marL="932666" lvl="2" indent="-241264">
              <a:lnSpc>
                <a:spcPct val="110000"/>
              </a:lnSpc>
              <a:buFont typeface="Arial" panose="020B0604020202020204" pitchFamily="34" charset="0"/>
              <a:buChar char="•"/>
            </a:pPr>
            <a:r>
              <a:rPr lang="en-US" sz="1829" dirty="0"/>
              <a:t>Guest expert will review based on the selection criteria, focusing on RIIG, and provide input on the Indigenous components during the meeting.</a:t>
            </a:r>
          </a:p>
          <a:p>
            <a:pPr marL="241264" lvl="1" indent="-241264">
              <a:lnSpc>
                <a:spcPct val="110000"/>
              </a:lnSpc>
              <a:buFont typeface="Arial" panose="020B0604020202020204" pitchFamily="34" charset="0"/>
              <a:buChar char="•"/>
            </a:pPr>
            <a:endParaRPr lang="en-US" sz="774"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3623371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a:t>Sgba</a:t>
            </a:r>
            <a:r>
              <a:rPr lang="en-US" dirty="0"/>
              <a:t>+: Promoting </a:t>
            </a:r>
            <a:r>
              <a:rPr lang="en-US" dirty="0" err="1"/>
              <a:t>edi</a:t>
            </a:r>
            <a:r>
              <a:rPr lang="en-US" dirty="0"/>
              <a:t> in research</a:t>
            </a:r>
          </a:p>
        </p:txBody>
      </p:sp>
      <p:sp>
        <p:nvSpPr>
          <p:cNvPr id="10" name="Content Placeholder 9"/>
          <p:cNvSpPr>
            <a:spLocks noGrp="1"/>
          </p:cNvSpPr>
          <p:nvPr>
            <p:ph sz="half" idx="15"/>
          </p:nvPr>
        </p:nvSpPr>
        <p:spPr>
          <a:xfrm>
            <a:off x="2057733" y="1658842"/>
            <a:ext cx="8155860" cy="4236798"/>
          </a:xfrm>
        </p:spPr>
        <p:txBody>
          <a:bodyPr/>
          <a:lstStyle/>
          <a:p>
            <a:pPr lvl="1">
              <a:lnSpc>
                <a:spcPct val="110000"/>
              </a:lnSpc>
            </a:pPr>
            <a:r>
              <a:rPr lang="en-US" sz="1689" b="1" dirty="0"/>
              <a:t>What is Sex and Gender Based Analysis Plus (SGBA+)?</a:t>
            </a:r>
          </a:p>
          <a:p>
            <a:pPr marL="241264" lvl="1" indent="-241264">
              <a:lnSpc>
                <a:spcPct val="110000"/>
              </a:lnSpc>
              <a:buFont typeface="Arial" panose="020B0604020202020204" pitchFamily="34" charset="0"/>
              <a:buChar char="•"/>
            </a:pPr>
            <a:r>
              <a:rPr lang="en-US" sz="1689" dirty="0"/>
              <a:t>Analytical process used to systematically examine how differences in identity factors (</a:t>
            </a:r>
            <a:r>
              <a:rPr lang="en-US" sz="1689" dirty="0" err="1"/>
              <a:t>eg</a:t>
            </a:r>
            <a:r>
              <a:rPr lang="en-US" sz="1689" dirty="0"/>
              <a:t>., sex, gender expression and gender identity, race, ethnicity, religion, age, mental or physical disability, immigrant and newcomer status, Indigenous identity, language, neurodiversity, parental status/responsibility, place of origin, sexual orientation, socio-economic status, etc.) affect the outcomes of research and the impacts of research findings. </a:t>
            </a:r>
          </a:p>
          <a:p>
            <a:pPr marL="241264" lvl="1" indent="-241264">
              <a:lnSpc>
                <a:spcPct val="110000"/>
              </a:lnSpc>
              <a:buFont typeface="Arial" panose="020B0604020202020204" pitchFamily="34" charset="0"/>
              <a:buChar char="•"/>
            </a:pPr>
            <a:r>
              <a:rPr lang="en-US" sz="1689" dirty="0"/>
              <a:t>Ensures sound EDI principles are applied to research design, methods, analysis and interpretation, and/or dissemination of research findings. </a:t>
            </a:r>
          </a:p>
          <a:p>
            <a:pPr marL="241264" lvl="1" indent="-241264">
              <a:lnSpc>
                <a:spcPct val="110000"/>
              </a:lnSpc>
              <a:buFont typeface="Arial" panose="020B0604020202020204" pitchFamily="34" charset="0"/>
              <a:buChar char="•"/>
            </a:pPr>
            <a:r>
              <a:rPr lang="en-US" sz="1689" dirty="0"/>
              <a:t>Promotes rigorous research that considers identity factors so results are impactful and relevant to the diversity of the Canadian population. </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3466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57732" y="536125"/>
            <a:ext cx="8244829" cy="565214"/>
          </a:xfrm>
        </p:spPr>
        <p:txBody>
          <a:bodyPr>
            <a:normAutofit fontScale="90000"/>
          </a:bodyPr>
          <a:lstStyle/>
          <a:p>
            <a:r>
              <a:rPr lang="en-US" dirty="0" err="1"/>
              <a:t>Sgba</a:t>
            </a:r>
            <a:r>
              <a:rPr lang="en-US" dirty="0"/>
              <a:t>+: Promoting </a:t>
            </a:r>
            <a:r>
              <a:rPr lang="en-US" dirty="0" err="1"/>
              <a:t>edi</a:t>
            </a:r>
            <a:r>
              <a:rPr lang="en-US" dirty="0"/>
              <a:t> in research</a:t>
            </a:r>
          </a:p>
        </p:txBody>
      </p:sp>
      <p:sp>
        <p:nvSpPr>
          <p:cNvPr id="10" name="Content Placeholder 9"/>
          <p:cNvSpPr>
            <a:spLocks noGrp="1"/>
          </p:cNvSpPr>
          <p:nvPr>
            <p:ph sz="half" idx="15"/>
          </p:nvPr>
        </p:nvSpPr>
        <p:spPr>
          <a:xfrm>
            <a:off x="2057733" y="1188574"/>
            <a:ext cx="8155860" cy="774209"/>
          </a:xfrm>
        </p:spPr>
        <p:txBody>
          <a:bodyPr/>
          <a:lstStyle/>
          <a:p>
            <a:pPr marL="241264" lvl="1" indent="-241264">
              <a:lnSpc>
                <a:spcPct val="110000"/>
              </a:lnSpc>
              <a:buFont typeface="Arial" panose="020B0604020202020204" pitchFamily="34" charset="0"/>
              <a:buChar char="•"/>
            </a:pPr>
            <a:endParaRPr lang="en-US" sz="1689" b="1" dirty="0"/>
          </a:p>
          <a:p>
            <a:pPr lvl="1">
              <a:lnSpc>
                <a:spcPct val="110000"/>
              </a:lnSpc>
            </a:pPr>
            <a:r>
              <a:rPr lang="en-US" sz="1689" b="1" dirty="0"/>
              <a:t>You should consider if it is applicable at every step in the research process</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pic>
        <p:nvPicPr>
          <p:cNvPr id="2050" name="Picture 2" descr="Fig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448" y="2050018"/>
            <a:ext cx="4888195" cy="38141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86763" y="5959854"/>
            <a:ext cx="6383479" cy="265586"/>
          </a:xfrm>
          <a:prstGeom prst="rect">
            <a:avLst/>
          </a:prstGeom>
          <a:noFill/>
        </p:spPr>
        <p:txBody>
          <a:bodyPr wrap="none" rtlCol="0">
            <a:spAutoFit/>
          </a:bodyPr>
          <a:lstStyle/>
          <a:p>
            <a:r>
              <a:rPr lang="en-CA" sz="1126" dirty="0">
                <a:solidFill>
                  <a:schemeClr val="accent3"/>
                </a:solidFill>
              </a:rPr>
              <a:t>https://www.nserc-crsng.gc.ca/NSERC-CRSNG/Policies-Politiques/EDI_guidance-Conseils_EDI_eng.asp#a1</a:t>
            </a:r>
          </a:p>
        </p:txBody>
      </p:sp>
    </p:spTree>
    <p:extLst>
      <p:ext uri="{BB962C8B-B14F-4D97-AF65-F5344CB8AC3E}">
        <p14:creationId xmlns:p14="http://schemas.microsoft.com/office/powerpoint/2010/main" val="3402694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a:t>Sgba</a:t>
            </a:r>
            <a:r>
              <a:rPr lang="en-US" dirty="0"/>
              <a:t>+: Promoting </a:t>
            </a:r>
            <a:r>
              <a:rPr lang="en-US" dirty="0" err="1"/>
              <a:t>edi</a:t>
            </a:r>
            <a:r>
              <a:rPr lang="en-US" dirty="0"/>
              <a:t> in research</a:t>
            </a:r>
          </a:p>
        </p:txBody>
      </p:sp>
      <p:sp>
        <p:nvSpPr>
          <p:cNvPr id="10" name="Content Placeholder 9"/>
          <p:cNvSpPr>
            <a:spLocks noGrp="1"/>
          </p:cNvSpPr>
          <p:nvPr>
            <p:ph sz="half" idx="15"/>
          </p:nvPr>
        </p:nvSpPr>
        <p:spPr>
          <a:xfrm>
            <a:off x="2057733" y="1658842"/>
            <a:ext cx="8155860" cy="4236798"/>
          </a:xfrm>
        </p:spPr>
        <p:txBody>
          <a:bodyPr/>
          <a:lstStyle/>
          <a:p>
            <a:pPr lvl="1">
              <a:lnSpc>
                <a:spcPct val="110000"/>
              </a:lnSpc>
            </a:pPr>
            <a:r>
              <a:rPr lang="en-US" sz="1689" b="1" dirty="0"/>
              <a:t>Does this really apply to me?</a:t>
            </a:r>
          </a:p>
          <a:p>
            <a:pPr marL="241264" lvl="1" indent="-241264">
              <a:lnSpc>
                <a:spcPct val="110000"/>
              </a:lnSpc>
              <a:buFont typeface="Arial" panose="020B0604020202020204" pitchFamily="34" charset="0"/>
              <a:buChar char="•"/>
            </a:pPr>
            <a:r>
              <a:rPr lang="en-US" sz="1689" dirty="0"/>
              <a:t>Have you thought about whether EDI considerations could affect </a:t>
            </a:r>
            <a:r>
              <a:rPr lang="en-US" sz="1689" dirty="0" err="1"/>
              <a:t>yout</a:t>
            </a:r>
            <a:r>
              <a:rPr lang="en-US" sz="1689" dirty="0"/>
              <a:t> research questions, design of the study, methodology, data collection, analysis, or interpretation and dissemination of results?</a:t>
            </a:r>
          </a:p>
          <a:p>
            <a:pPr marL="241264" lvl="1" indent="-241264">
              <a:lnSpc>
                <a:spcPct val="110000"/>
              </a:lnSpc>
              <a:buFont typeface="Arial" panose="020B0604020202020204" pitchFamily="34" charset="0"/>
              <a:buChar char="•"/>
            </a:pPr>
            <a:r>
              <a:rPr lang="en-US" sz="1689" dirty="0"/>
              <a:t>Do diversity considerations impact or limit what I am doing, or who is affected by my results?</a:t>
            </a:r>
          </a:p>
          <a:p>
            <a:pPr marL="241264" lvl="1" indent="-241264">
              <a:lnSpc>
                <a:spcPct val="110000"/>
              </a:lnSpc>
              <a:buFont typeface="Arial" panose="020B0604020202020204" pitchFamily="34" charset="0"/>
              <a:buChar char="•"/>
            </a:pPr>
            <a:r>
              <a:rPr lang="en-US" sz="1689" dirty="0"/>
              <a:t>If using aggregate data, can it be disaggregated by identity factors to determine differences between groups?</a:t>
            </a:r>
          </a:p>
          <a:p>
            <a:pPr marL="241264" lvl="1" indent="-241264">
              <a:lnSpc>
                <a:spcPct val="110000"/>
              </a:lnSpc>
              <a:buFont typeface="Arial" panose="020B0604020202020204" pitchFamily="34" charset="0"/>
              <a:buChar char="•"/>
            </a:pPr>
            <a:r>
              <a:rPr lang="en-US" sz="1689" dirty="0"/>
              <a:t>Does my work contain any outdated assumptions?</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3658264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a:t>Sgba</a:t>
            </a:r>
            <a:r>
              <a:rPr lang="en-US" dirty="0"/>
              <a:t>+: Promoting </a:t>
            </a:r>
            <a:r>
              <a:rPr lang="en-US" dirty="0" err="1"/>
              <a:t>edi</a:t>
            </a:r>
            <a:r>
              <a:rPr lang="en-US" dirty="0"/>
              <a:t> in research</a:t>
            </a:r>
          </a:p>
        </p:txBody>
      </p:sp>
      <p:sp>
        <p:nvSpPr>
          <p:cNvPr id="10" name="Content Placeholder 9"/>
          <p:cNvSpPr>
            <a:spLocks noGrp="1"/>
          </p:cNvSpPr>
          <p:nvPr>
            <p:ph sz="half" idx="15"/>
          </p:nvPr>
        </p:nvSpPr>
        <p:spPr>
          <a:xfrm>
            <a:off x="2057733" y="1658842"/>
            <a:ext cx="8155860" cy="4236798"/>
          </a:xfrm>
        </p:spPr>
        <p:txBody>
          <a:bodyPr>
            <a:normAutofit lnSpcReduction="10000"/>
          </a:bodyPr>
          <a:lstStyle/>
          <a:p>
            <a:pPr lvl="1">
              <a:lnSpc>
                <a:spcPct val="110000"/>
              </a:lnSpc>
            </a:pPr>
            <a:r>
              <a:rPr lang="en-US" sz="1689" b="1" dirty="0"/>
              <a:t>Does this really apply to me?</a:t>
            </a:r>
          </a:p>
          <a:p>
            <a:pPr marL="241264" lvl="1" indent="-241264">
              <a:lnSpc>
                <a:spcPct val="110000"/>
              </a:lnSpc>
              <a:buFont typeface="Arial" panose="020B0604020202020204" pitchFamily="34" charset="0"/>
              <a:buChar char="•"/>
            </a:pPr>
            <a:r>
              <a:rPr lang="en-US" sz="1689" b="1" dirty="0"/>
              <a:t>Applicants must provide a strong rationale if they believe that no aspect of the proposed research’s design, methods, analysis and interpretation, and/or dissemination of findings should take SGBA+ into consideration.</a:t>
            </a:r>
            <a:endParaRPr lang="en-US" sz="1689" dirty="0"/>
          </a:p>
          <a:p>
            <a:pPr marL="241264" lvl="1" indent="-241264">
              <a:lnSpc>
                <a:spcPct val="110000"/>
              </a:lnSpc>
              <a:buFont typeface="Arial" panose="020B0604020202020204" pitchFamily="34" charset="0"/>
              <a:buChar char="•"/>
            </a:pPr>
            <a:r>
              <a:rPr lang="en-US" sz="1689" dirty="0"/>
              <a:t>SSHRC recognizes that diversity considerations may not apply to all research projects, but encourages all applicants thinking of selecting "No" to consider their relevance first.</a:t>
            </a:r>
          </a:p>
          <a:p>
            <a:pPr marL="241264" lvl="1" indent="-241264">
              <a:lnSpc>
                <a:spcPct val="110000"/>
              </a:lnSpc>
              <a:buFont typeface="Arial" panose="020B0604020202020204" pitchFamily="34" charset="0"/>
              <a:buChar char="•"/>
            </a:pPr>
            <a:r>
              <a:rPr lang="en-US" sz="1689" dirty="0"/>
              <a:t>NSERC acknowledges that EDI considerations may not be applicable in the context of some research projects, but nonetheless encourages you to fully consider their relevance, as they apply to more areas than one might think. </a:t>
            </a:r>
          </a:p>
          <a:p>
            <a:pPr marL="932666" lvl="2" indent="-241264">
              <a:lnSpc>
                <a:spcPct val="110000"/>
              </a:lnSpc>
              <a:buFont typeface="Arial" panose="020B0604020202020204" pitchFamily="34" charset="0"/>
              <a:buChar char="•"/>
            </a:pPr>
            <a:r>
              <a:rPr lang="en-US" sz="1689" dirty="0"/>
              <a:t>At a recent session, they said only pure math or pure physics had strong rationale to not include SGBA+</a:t>
            </a:r>
          </a:p>
          <a:p>
            <a:pPr marL="241264" lvl="1" indent="-241264">
              <a:lnSpc>
                <a:spcPct val="110000"/>
              </a:lnSpc>
              <a:buFont typeface="Arial" panose="020B0604020202020204" pitchFamily="34" charset="0"/>
              <a:buChar char="•"/>
            </a:pPr>
            <a:r>
              <a:rPr lang="en-US" sz="1689" dirty="0"/>
              <a:t>CIHR expects all applications to integrate SGBA+ analysis into their research designs, methods, analysis, and/or dissemination of knowledge, when appropriate. If SGBA+ is not applicable, you should explain why.</a:t>
            </a:r>
          </a:p>
          <a:p>
            <a:pPr marL="241264" lvl="1" indent="-241264">
              <a:lnSpc>
                <a:spcPct val="110000"/>
              </a:lnSpc>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89802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a:t>Sgba</a:t>
            </a:r>
            <a:r>
              <a:rPr lang="en-US" dirty="0"/>
              <a:t>+: Promoting </a:t>
            </a:r>
            <a:r>
              <a:rPr lang="en-US" dirty="0" err="1"/>
              <a:t>edi</a:t>
            </a:r>
            <a:r>
              <a:rPr lang="en-US" dirty="0"/>
              <a:t> in research</a:t>
            </a:r>
          </a:p>
        </p:txBody>
      </p:sp>
      <p:sp>
        <p:nvSpPr>
          <p:cNvPr id="10" name="Content Placeholder 9"/>
          <p:cNvSpPr>
            <a:spLocks noGrp="1"/>
          </p:cNvSpPr>
          <p:nvPr>
            <p:ph sz="half" idx="15"/>
          </p:nvPr>
        </p:nvSpPr>
        <p:spPr>
          <a:xfrm>
            <a:off x="2057733" y="1566936"/>
            <a:ext cx="8155860" cy="4236798"/>
          </a:xfrm>
        </p:spPr>
        <p:txBody>
          <a:bodyPr/>
          <a:lstStyle/>
          <a:p>
            <a:pPr lvl="1">
              <a:lnSpc>
                <a:spcPct val="110000"/>
              </a:lnSpc>
            </a:pPr>
            <a:r>
              <a:rPr lang="en-US" sz="1689" dirty="0"/>
              <a:t>Describe how SGBA+ considerations will be considered in your research design, or are not applicable. For example…</a:t>
            </a:r>
          </a:p>
          <a:p>
            <a:pPr marL="241264" lvl="1" indent="-241264">
              <a:lnSpc>
                <a:spcPct val="110000"/>
              </a:lnSpc>
              <a:buFont typeface="Arial" panose="020B0604020202020204" pitchFamily="34" charset="0"/>
              <a:buChar char="•"/>
            </a:pPr>
            <a:r>
              <a:rPr lang="en-US" sz="1689" dirty="0"/>
              <a:t>Life sciences: Sex of tissue/cells, lab animals, population samples, gendered variables (</a:t>
            </a:r>
            <a:r>
              <a:rPr lang="en-US" sz="1689" dirty="0" err="1"/>
              <a:t>eg</a:t>
            </a:r>
            <a:r>
              <a:rPr lang="en-US" sz="1689" dirty="0"/>
              <a:t>. </a:t>
            </a:r>
            <a:r>
              <a:rPr lang="en-US" sz="1689" dirty="0" err="1"/>
              <a:t>behaviour</a:t>
            </a:r>
            <a:r>
              <a:rPr lang="en-US" sz="1689" dirty="0"/>
              <a:t>, choices), hormone effects</a:t>
            </a:r>
          </a:p>
          <a:p>
            <a:pPr marL="241264" lvl="1" indent="-241264">
              <a:lnSpc>
                <a:spcPct val="110000"/>
              </a:lnSpc>
              <a:buFont typeface="Arial" panose="020B0604020202020204" pitchFamily="34" charset="0"/>
              <a:buChar char="•"/>
            </a:pPr>
            <a:r>
              <a:rPr lang="en-US" sz="1689" dirty="0"/>
              <a:t>Physical sciences: Impacts can be different (agriculture, land use, climate change, pollution, product application; </a:t>
            </a:r>
            <a:r>
              <a:rPr lang="en-US" sz="1689" dirty="0" err="1"/>
              <a:t>eg</a:t>
            </a:r>
            <a:r>
              <a:rPr lang="en-US" sz="1689" dirty="0"/>
              <a:t>. marine acidification, employment impacts)</a:t>
            </a:r>
          </a:p>
          <a:p>
            <a:pPr marL="241264" lvl="1" indent="-241264">
              <a:lnSpc>
                <a:spcPct val="110000"/>
              </a:lnSpc>
              <a:buFont typeface="Arial" panose="020B0604020202020204" pitchFamily="34" charset="0"/>
              <a:buChar char="•"/>
            </a:pPr>
            <a:r>
              <a:rPr lang="en-US" sz="1689" dirty="0"/>
              <a:t>Engineering: Universal design, user perspectives, human-machine interactions, language processing, facial or speech recognition, assistive technologies, etc.</a:t>
            </a:r>
          </a:p>
          <a:p>
            <a:pPr marL="241264" lvl="1" indent="-241264">
              <a:lnSpc>
                <a:spcPct val="110000"/>
              </a:lnSpc>
              <a:buFont typeface="Arial" panose="020B0604020202020204" pitchFamily="34" charset="0"/>
              <a:buChar char="•"/>
            </a:pPr>
            <a:r>
              <a:rPr lang="en-US" sz="1689" dirty="0"/>
              <a:t>Humanities and social sciences: Sex/gender roles / norms / assumptions, sociocultural or psychological impacts of SGBA</a:t>
            </a:r>
            <a:endParaRPr lang="en-US" sz="493"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836558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1139</Words>
  <Application>Microsoft Macintosh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Research impacting indigenous groups (RIIG)</vt:lpstr>
      <vt:lpstr>Research impacting indigenous groups (RIIG)</vt:lpstr>
      <vt:lpstr>Research Impacting indigenous groups (RIIG)</vt:lpstr>
      <vt:lpstr>Sgba+: Promoting edi in research</vt:lpstr>
      <vt:lpstr>Sgba+: Promoting edi in research</vt:lpstr>
      <vt:lpstr>Sgba+: Promoting edi in research</vt:lpstr>
      <vt:lpstr>Sgba+: Promoting edi in research</vt:lpstr>
      <vt:lpstr>Sgba+: Promoting edi in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impacting indigenous groups (RIIG)</dc:title>
  <dc:creator>Farquharson, Danine</dc:creator>
  <cp:lastModifiedBy>Farquharson, Danine</cp:lastModifiedBy>
  <cp:revision>1</cp:revision>
  <dcterms:created xsi:type="dcterms:W3CDTF">2024-06-10T15:12:10Z</dcterms:created>
  <dcterms:modified xsi:type="dcterms:W3CDTF">2024-06-10T15:13:02Z</dcterms:modified>
</cp:coreProperties>
</file>